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Oswald Bold" charset="-52"/>
      <p:bold r:id="rId16"/>
    </p:embeddedFont>
    <p:embeddedFont>
      <p:font typeface="Oswald" charset="-52"/>
      <p:regular r:id="rId17"/>
      <p:bold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C00"/>
    <a:srgbClr val="FFCE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63" d="100"/>
          <a:sy n="63" d="100"/>
        </p:scale>
        <p:origin x="-5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3C9E-A1D0-4A4B-A46D-92406B4F7E6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FAE5-ACEC-4271-844F-C842673A2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41F4-B67D-43B5-8076-371BE98B7594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41ADB-9B68-42B4-8863-8AD486C6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1ADB-9B68-42B4-8863-8AD486C65F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1ADB-9B68-42B4-8863-8AD486C65F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C7F4-6A66-48E5-B248-2F48C09E8FC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2585-1387-4035-AE59-F57EAB33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CB72-E86B-4D06-B3F0-B21B87630107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B9E9-5648-4782-ABE9-1CDF9882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65E1-10D1-4FC7-AC57-3D17424A34AC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7291-E88B-40C3-8B0F-11D4779A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62BA-C1C2-4E63-B3B3-24DE22CF9B5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ABCB-4C53-4889-9854-A6FB78D0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CD92-CB54-4EF3-BCD9-1FD4AC9939E0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8CD7-341F-4876-9A30-3BCFA975A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7C63-2930-4A2B-9414-31AED1FFE6FF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042D-6BF2-4597-8B34-D022A281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550B-D857-48D4-9345-80263866F96A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0D94-EC38-4A85-AEA3-056D7381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E06-E83B-4337-810E-D7A81597DB2B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D198-2511-42E6-83E7-A0461EEF0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DCB8-4E33-4CC2-9978-B349CC0371BF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63AA-DD98-43D5-81DA-88F4CFD66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B93D-3E41-4272-AF31-5A404505B867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25E3-17F1-43A0-8B75-B895EDBA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E911-FA01-432A-9C02-C0EDEE6F2FB2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EF1B-5411-471B-99D8-A3587018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4F760-AF31-42E4-844D-7D0FCD4CC3BF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CB8142-8762-4681-A69E-C85FC1D0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-1"/>
            <a:ext cx="5154612" cy="10287001"/>
          </a:xfrm>
          <a:prstGeom prst="rect">
            <a:avLst/>
          </a:prstGeom>
          <a:solidFill>
            <a:srgbClr val="C29A74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786810" y="1571600"/>
            <a:ext cx="8667750" cy="5607049"/>
            <a:chOff x="0" y="190500"/>
            <a:chExt cx="11555836" cy="7475998"/>
          </a:xfrm>
        </p:grpSpPr>
        <p:sp>
          <p:nvSpPr>
            <p:cNvPr id="13319" name="AutoShape 4"/>
            <p:cNvSpPr>
              <a:spLocks noChangeArrowheads="1"/>
            </p:cNvSpPr>
            <p:nvPr/>
          </p:nvSpPr>
          <p:spPr bwMode="auto">
            <a:xfrm>
              <a:off x="0" y="6633414"/>
              <a:ext cx="11555836" cy="1033084"/>
            </a:xfrm>
            <a:prstGeom prst="rect">
              <a:avLst/>
            </a:prstGeom>
            <a:solidFill>
              <a:srgbClr val="C29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33375" y="190500"/>
              <a:ext cx="9407635" cy="55435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818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820" spc="204" dirty="0">
                  <a:solidFill>
                    <a:srgbClr val="C29A74"/>
                  </a:solidFill>
                  <a:latin typeface="Oswald Bold"/>
                </a:rPr>
                <a:t>АЛЕКСАНДР ЯРОСЛАВОВИЧ  НЕВСКИЙ (1220(21)-1263)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4242" y="6841005"/>
              <a:ext cx="7354677" cy="61554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5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87" spc="95" dirty="0">
                  <a:solidFill>
                    <a:srgbClr val="FBFDF4"/>
                  </a:solidFill>
                  <a:latin typeface="Oswald Bold" charset="-52"/>
                </a:rPr>
                <a:t>800 </a:t>
              </a:r>
              <a:r>
                <a:rPr lang="en-US" sz="2387" spc="95" dirty="0" err="1">
                  <a:solidFill>
                    <a:srgbClr val="FBFDF4"/>
                  </a:solidFill>
                  <a:latin typeface="Oswald Bold" charset="-52"/>
                </a:rPr>
                <a:t>лет</a:t>
              </a:r>
              <a:r>
                <a:rPr lang="en-US" sz="2387" spc="95" dirty="0">
                  <a:solidFill>
                    <a:srgbClr val="FBFDF4"/>
                  </a:solidFill>
                  <a:latin typeface="Oswald Bold" charset="-52"/>
                </a:rPr>
                <a:t> </a:t>
              </a:r>
              <a:r>
                <a:rPr lang="en-US" sz="2387" spc="95" dirty="0" err="1">
                  <a:solidFill>
                    <a:srgbClr val="FBFDF4"/>
                  </a:solidFill>
                  <a:latin typeface="Oswald Bold" charset="-52"/>
                </a:rPr>
                <a:t>со</a:t>
              </a:r>
              <a:r>
                <a:rPr lang="en-US" sz="2387" spc="95" dirty="0">
                  <a:solidFill>
                    <a:srgbClr val="FBFDF4"/>
                  </a:solidFill>
                  <a:latin typeface="Oswald Bold" charset="-52"/>
                </a:rPr>
                <a:t> </a:t>
              </a:r>
              <a:r>
                <a:rPr lang="en-US" sz="2387" spc="95" dirty="0" err="1">
                  <a:solidFill>
                    <a:srgbClr val="FBFDF4"/>
                  </a:solidFill>
                  <a:latin typeface="Oswald Bold" charset="-52"/>
                </a:rPr>
                <a:t>дня</a:t>
              </a:r>
              <a:r>
                <a:rPr lang="en-US" sz="2387" spc="95" dirty="0">
                  <a:solidFill>
                    <a:srgbClr val="FBFDF4"/>
                  </a:solidFill>
                  <a:latin typeface="Oswald Bold" charset="-52"/>
                </a:rPr>
                <a:t> </a:t>
              </a:r>
              <a:r>
                <a:rPr lang="en-US" sz="2387" spc="95" dirty="0" err="1">
                  <a:solidFill>
                    <a:srgbClr val="FBFDF4"/>
                  </a:solidFill>
                  <a:latin typeface="Oswald Bold" charset="-52"/>
                </a:rPr>
                <a:t>рождения</a:t>
              </a:r>
              <a:r>
                <a:rPr lang="en-US" sz="1023" spc="40" dirty="0">
                  <a:solidFill>
                    <a:srgbClr val="FBFDF4"/>
                  </a:solidFill>
                  <a:latin typeface="Arimo Italics"/>
                </a:rPr>
                <a:t>​</a:t>
              </a:r>
            </a:p>
          </p:txBody>
        </p:sp>
      </p:grpSp>
      <p:pic>
        <p:nvPicPr>
          <p:cNvPr id="1331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6888" y="5768975"/>
            <a:ext cx="30511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1347788"/>
            <a:ext cx="7608887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8850313" y="7215202"/>
            <a:ext cx="8580495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«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Он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молодым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был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и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пригожим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,​</a:t>
            </a: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Всем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сердцем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Русь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свою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любил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,​</a:t>
            </a: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Молва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носилась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: "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Богом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рожен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",​</a:t>
            </a: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Великим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,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мудрым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князем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был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!»​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                                     Л. </a:t>
            </a:r>
            <a:r>
              <a:rPr lang="en-US" sz="3000" b="1" dirty="0" err="1">
                <a:solidFill>
                  <a:srgbClr val="8C6640"/>
                </a:solidFill>
                <a:latin typeface="Oswald" charset="-52"/>
              </a:rPr>
              <a:t>Лидер</a:t>
            </a:r>
            <a:r>
              <a:rPr lang="en-US" sz="3000" b="1" dirty="0">
                <a:solidFill>
                  <a:srgbClr val="8C6640"/>
                </a:solidFill>
                <a:latin typeface="Oswald" charset="-52"/>
              </a:rPr>
              <a:t>​</a:t>
            </a:r>
            <a:endParaRPr lang="en-US" sz="3000" dirty="0">
              <a:solidFill>
                <a:srgbClr val="8C6640"/>
              </a:solidFill>
              <a:latin typeface="Oswa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340475" y="1028700"/>
            <a:ext cx="10918825" cy="5329246"/>
          </a:xfrm>
          <a:prstGeom prst="rect">
            <a:avLst/>
          </a:prstGeom>
          <a:solidFill>
            <a:srgbClr val="C29A74">
              <a:alpha val="666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 l="485" r="485"/>
          <a:stretch>
            <a:fillRect/>
          </a:stretch>
        </p:blipFill>
        <p:spPr bwMode="auto">
          <a:xfrm>
            <a:off x="1104900" y="1028700"/>
            <a:ext cx="5235575" cy="822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7143736" y="1357286"/>
            <a:ext cx="9505947" cy="6206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37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Данное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произведение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рассказывает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о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двух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самых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известных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битвах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жизни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молодого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князя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Александра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Ярославовича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объясняет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появление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известного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всему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русскому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народу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прозвища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Невский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покажет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период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взросления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становления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одного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из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самых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известных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правителей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Руси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Наталья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Павлищева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—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интересный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рассказчик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она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смешивает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историю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с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описанием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быта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семьи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показывает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только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грозных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воинов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тех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кто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всегда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находился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с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ними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рядом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—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жен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матерей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детей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что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привносит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повествование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легкую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романтику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дает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больше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информации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о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главном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персонаже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0" spc="29" dirty="0" err="1">
                <a:solidFill>
                  <a:srgbClr val="C29A74"/>
                </a:solidFill>
                <a:latin typeface="Oswald" charset="-52"/>
              </a:rPr>
              <a:t>автора</a:t>
            </a:r>
            <a:r>
              <a:rPr lang="en-US" sz="2850" spc="29" dirty="0">
                <a:solidFill>
                  <a:srgbClr val="C29A74"/>
                </a:solidFill>
                <a:latin typeface="Oswald" charset="-52"/>
              </a:rPr>
              <a:t>. </a:t>
            </a:r>
          </a:p>
          <a:p>
            <a:pPr fontAlgn="auto">
              <a:lnSpc>
                <a:spcPts val="437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18" spc="29" dirty="0">
              <a:solidFill>
                <a:srgbClr val="C29A74"/>
              </a:solidFill>
              <a:latin typeface="Lato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5538" y="6784975"/>
            <a:ext cx="256063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 rot="-5400000">
            <a:off x="-2417762" y="4852988"/>
            <a:ext cx="6962775" cy="581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288">
                <a:solidFill>
                  <a:srgbClr val="FBFDF4"/>
                </a:solidFill>
                <a:latin typeface="Oswald"/>
              </a:rPr>
              <a:t>ЧТО МЫ ОБСУДИМ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56" y="8072458"/>
            <a:ext cx="8564524" cy="115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437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29" dirty="0" smtClean="0">
                <a:solidFill>
                  <a:srgbClr val="C29A74"/>
                </a:solidFill>
                <a:latin typeface="Oswald" charset="-52"/>
              </a:rPr>
              <a:t>П</a:t>
            </a:r>
            <a:r>
              <a:rPr lang="ru-RU" sz="2500" spc="29" dirty="0" smtClean="0">
                <a:solidFill>
                  <a:srgbClr val="C29A74"/>
                </a:solidFill>
                <a:latin typeface="Oswald" charset="-52"/>
              </a:rPr>
              <a:t>АВЛИЩЕВА</a:t>
            </a:r>
            <a:r>
              <a:rPr lang="en-US" sz="2500" spc="29" dirty="0" smtClean="0">
                <a:solidFill>
                  <a:srgbClr val="C29A74"/>
                </a:solidFill>
                <a:latin typeface="Oswald" charset="-52"/>
              </a:rPr>
              <a:t> Н.   Н</a:t>
            </a:r>
            <a:r>
              <a:rPr lang="ru-RU" sz="2500" spc="29" dirty="0" smtClean="0">
                <a:solidFill>
                  <a:srgbClr val="C29A74"/>
                </a:solidFill>
                <a:latin typeface="Oswald" charset="-52"/>
              </a:rPr>
              <a:t>ЕВСКАЯ БИТВА</a:t>
            </a:r>
            <a:r>
              <a:rPr lang="en-US" sz="2500" spc="29" dirty="0" smtClean="0">
                <a:solidFill>
                  <a:srgbClr val="C29A74"/>
                </a:solidFill>
                <a:latin typeface="Oswald" charset="-52"/>
              </a:rPr>
              <a:t>. П</a:t>
            </a:r>
            <a:r>
              <a:rPr lang="ru-RU" sz="2500" spc="29" dirty="0" smtClean="0">
                <a:solidFill>
                  <a:srgbClr val="C29A74"/>
                </a:solidFill>
                <a:latin typeface="Oswald" charset="-52"/>
              </a:rPr>
              <a:t>ЕРВЫЙ ПОДВИГ </a:t>
            </a:r>
            <a:r>
              <a:rPr lang="en-US" sz="2500" spc="29" dirty="0" smtClean="0">
                <a:solidFill>
                  <a:srgbClr val="C29A74"/>
                </a:solidFill>
                <a:latin typeface="Oswald" charset="-52"/>
              </a:rPr>
              <a:t>А</a:t>
            </a:r>
            <a:r>
              <a:rPr lang="ru-RU" sz="2500" spc="29" dirty="0" smtClean="0">
                <a:solidFill>
                  <a:srgbClr val="C29A74"/>
                </a:solidFill>
                <a:latin typeface="Oswald" charset="-52"/>
              </a:rPr>
              <a:t>ЛЕКСАНДРА.</a:t>
            </a:r>
          </a:p>
          <a:p>
            <a:pPr algn="ctr" fontAlgn="auto">
              <a:lnSpc>
                <a:spcPts val="437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29" dirty="0" smtClean="0">
                <a:solidFill>
                  <a:srgbClr val="C29A74"/>
                </a:solidFill>
                <a:latin typeface="Oswald" charset="-52"/>
              </a:rPr>
              <a:t> М., 2011. </a:t>
            </a:r>
            <a:endParaRPr lang="en-US" sz="2500" spc="29" dirty="0">
              <a:solidFill>
                <a:srgbClr val="C29A74"/>
              </a:solidFill>
              <a:latin typeface="Oswa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8121650" y="0"/>
            <a:ext cx="9137650" cy="8501086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244475"/>
            <a:ext cx="5489575" cy="7664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0" y="8072438"/>
            <a:ext cx="7858116" cy="1423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122" dirty="0">
                <a:solidFill>
                  <a:srgbClr val="FBFDF4"/>
                </a:solidFill>
                <a:latin typeface="Oswald"/>
              </a:rPr>
              <a:t>ШАМБАРОВ В.Е.   АЛЕКСАНДР НЕВСКИЙ. ЛЕДОВОЕ ПОБОИЩЕ И ДРУГИЕ ПОДВИГИ НЕПОБЕДИМОГО КНЯЗЯ. М., 2020.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29620" y="1142972"/>
            <a:ext cx="8720140" cy="6572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Читатель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ознакомится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с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историческим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романом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В.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Шамбарова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"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Александр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Невский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Ледовое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побоище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другие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подвиги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непобедимого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князя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".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Автор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привлекает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читателя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динамично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развивающимся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сюжетом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обилием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непривычных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ситуаций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, в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которых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оказываются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главные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герои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Читатель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как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будто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путешествует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с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героями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его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полностью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захватывают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поглощают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события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описанные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книге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Изумительная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немного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парадоксальная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композиция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произведения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невероятным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образом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ведёт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к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весьма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неожиданной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эффектной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3119" spc="31" dirty="0" err="1">
                <a:solidFill>
                  <a:srgbClr val="C29A74"/>
                </a:solidFill>
                <a:latin typeface="Oswald" charset="-52"/>
              </a:rPr>
              <a:t>развязке</a:t>
            </a:r>
            <a:r>
              <a:rPr lang="en-US" sz="3119" spc="31" dirty="0">
                <a:solidFill>
                  <a:srgbClr val="C29A74"/>
                </a:solidFill>
                <a:latin typeface="Oswald" charset="-5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0" y="1"/>
            <a:ext cx="7702550" cy="10287000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4"/>
          <p:cNvSpPr>
            <a:spLocks noChangeArrowheads="1"/>
          </p:cNvSpPr>
          <p:nvPr/>
        </p:nvSpPr>
        <p:spPr bwMode="auto">
          <a:xfrm>
            <a:off x="0" y="8358210"/>
            <a:ext cx="7715240" cy="1928790"/>
          </a:xfrm>
          <a:prstGeom prst="rect">
            <a:avLst/>
          </a:prstGeom>
          <a:solidFill>
            <a:srgbClr val="C29A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 bwMode="auto">
          <a:xfrm>
            <a:off x="571440" y="8643962"/>
            <a:ext cx="6454775" cy="128240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4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151" dirty="0">
                <a:solidFill>
                  <a:srgbClr val="FBFDF4"/>
                </a:solidFill>
                <a:latin typeface="Oswald"/>
              </a:rPr>
              <a:t>СОКОЛОВ, А. Н. СВЯТОЙ ВИТЯЗЬ ЗЕМЛИ РУССКОЙ: СВЯТОСТЬ ЖИЗНИ БЛАГОВЕРНОГО ВЕЛИКОГО КНЯЗЯ АЛЕКСАНДРА ЯРОСЛАВИЧА НЕВСКОГО. НИЖНИЙ НОВГОРОД., 2008. 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598488"/>
            <a:ext cx="5024437" cy="7404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>
            <a:off x="8643934" y="503238"/>
            <a:ext cx="8572560" cy="807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54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«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Черные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годы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» -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вот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точное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название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целой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эпохи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истории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русской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земли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времен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жизни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политической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деятельности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князя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Александра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Невского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 В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этот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грозный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час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князь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сумел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спасти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Русь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от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беды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востоке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прогнать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чужестранцев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–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захватчиков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западе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Сразу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после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кончины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он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сделался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предметом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благоговейного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почитания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русского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народа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 О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нем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слагались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литературные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произведения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имя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его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воздвигались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храмы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образ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его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храним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святых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иконах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памятниках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Автор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анализируя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этот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сложный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период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использует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множество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исторических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источников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приводит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разные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точки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зрения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события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тех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времен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Книга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позволяет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пытливому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читателю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составить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свое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мнение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о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значении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личности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Александра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Невского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исторической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судьбе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0" dirty="0" err="1">
                <a:solidFill>
                  <a:srgbClr val="FBFDF4"/>
                </a:solidFill>
                <a:latin typeface="Oswald" charset="-52"/>
              </a:rPr>
              <a:t>России</a:t>
            </a:r>
            <a:r>
              <a:rPr lang="en-US" sz="2850" spc="30" dirty="0">
                <a:solidFill>
                  <a:srgbClr val="FBFDF4"/>
                </a:solidFill>
                <a:latin typeface="Oswald" charset="-52"/>
              </a:rPr>
              <a:t>.</a:t>
            </a:r>
            <a:r>
              <a:rPr lang="en-US" sz="2850" spc="14" dirty="0">
                <a:solidFill>
                  <a:srgbClr val="FBFDF4"/>
                </a:solidFill>
                <a:latin typeface="Oswald" charset="-52"/>
              </a:rPr>
              <a:t>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4646" y="694630"/>
            <a:ext cx="14025562" cy="90024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Осенью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2021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года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Санкт-Петербург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торжественно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отмечает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800-летие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со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дня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рождения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выдающегося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военачальника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и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политического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деятеля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Александра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 Bold" charset="-52"/>
              </a:rPr>
              <a:t>Невского</a:t>
            </a:r>
            <a:r>
              <a:rPr lang="en-US" sz="3999" spc="119" dirty="0">
                <a:solidFill>
                  <a:srgbClr val="FBFDF4"/>
                </a:solidFill>
                <a:latin typeface="Oswald Bold" charset="-52"/>
              </a:rPr>
              <a:t>.​</a:t>
            </a:r>
            <a:endParaRPr lang="ru-RU" sz="3999" spc="119" dirty="0" smtClean="0">
              <a:solidFill>
                <a:srgbClr val="FBFDF4"/>
              </a:solidFill>
              <a:latin typeface="Oswald Bold" charset="-52"/>
            </a:endParaRPr>
          </a:p>
          <a:p>
            <a:pPr algn="just" fontAlgn="auto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999" spc="119" dirty="0">
              <a:solidFill>
                <a:srgbClr val="FBFDF4"/>
              </a:solidFill>
              <a:latin typeface="Oswald Bold" charset="-52"/>
            </a:endParaRPr>
          </a:p>
          <a:p>
            <a:pPr algn="just" fontAlgn="auto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Александр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Невский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-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новгородский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князь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разумный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политик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великий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воин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дипломат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стратег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тактик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проигравший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ни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единого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сражения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Он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заслужил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звание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истинно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христианского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правителя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хранителя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православной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веры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свободы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народа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был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признан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святым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канонизирован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Русской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православной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церковью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.​</a:t>
            </a:r>
            <a:endParaRPr lang="ru-RU" sz="3999" spc="119" dirty="0" smtClean="0">
              <a:solidFill>
                <a:srgbClr val="FBFDF4"/>
              </a:solidFill>
              <a:latin typeface="Oswald" charset="-52"/>
            </a:endParaRPr>
          </a:p>
          <a:p>
            <a:pPr algn="just" fontAlgn="auto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999" spc="119" dirty="0">
              <a:solidFill>
                <a:srgbClr val="FBFDF4"/>
              </a:solidFill>
              <a:latin typeface="Oswald" charset="-52"/>
            </a:endParaRPr>
          </a:p>
          <a:p>
            <a:pPr algn="just" fontAlgn="auto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Библиотека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Горного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университета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предлагает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обзор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книг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который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включает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научно-популярные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исследования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художественно-исторические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произведения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о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русском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князе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Александре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3999" spc="119" dirty="0" err="1">
                <a:solidFill>
                  <a:srgbClr val="FBFDF4"/>
                </a:solidFill>
                <a:latin typeface="Oswald" charset="-52"/>
              </a:rPr>
              <a:t>Невском</a:t>
            </a:r>
            <a:r>
              <a:rPr lang="en-US" sz="3999" spc="119" dirty="0">
                <a:solidFill>
                  <a:srgbClr val="FBFDF4"/>
                </a:solidFill>
                <a:latin typeface="Oswald" charset="-52"/>
              </a:rPr>
              <a:t>. </a:t>
            </a:r>
            <a:endParaRPr lang="en-US" sz="3999" spc="119" dirty="0">
              <a:solidFill>
                <a:srgbClr val="FBFDF4"/>
              </a:solidFill>
              <a:latin typeface="Arimo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1028700"/>
            <a:ext cx="919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824163" y="1028700"/>
            <a:ext cx="174625" cy="8229600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546725"/>
            <a:ext cx="182086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211388" y="1028700"/>
            <a:ext cx="9518650" cy="8248650"/>
          </a:xfrm>
          <a:prstGeom prst="rect">
            <a:avLst/>
          </a:prstGeom>
          <a:solidFill>
            <a:srgbClr val="C29A74">
              <a:alpha val="666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-5400000">
            <a:off x="-4033043" y="4033042"/>
            <a:ext cx="10287001" cy="2220913"/>
          </a:xfrm>
          <a:prstGeom prst="rect">
            <a:avLst/>
          </a:prstGeom>
          <a:solidFill>
            <a:srgbClr val="C29A74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2555875" y="1500162"/>
            <a:ext cx="8516951" cy="716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28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Книга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историка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В.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Пашуто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живой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занимательной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форме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расскажет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о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герое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русской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истории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Александре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Ярославовиче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Невском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Он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стал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новгородским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князем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шестнадцать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лет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двадцать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победил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шведов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битве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реке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Неве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двадцать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два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года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одержал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знаменитую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победу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льду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Чудского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озера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Невский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был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только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выдающимся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полководцем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умным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политиком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тонким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дипломатом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Его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деятельность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пришлась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тяжелую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для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Руси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пору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Монгольские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орды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опустошили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страну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с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запада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угрожало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нашествие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германских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скандинавских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литовских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феодалов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. В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этих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условиях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князь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вел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сложную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политическую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борьбу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целью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которой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было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сохранение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независимости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русского</a:t>
            </a:r>
            <a:r>
              <a:rPr lang="en-US" sz="2854" spc="28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854" spc="28" dirty="0" err="1">
                <a:solidFill>
                  <a:srgbClr val="C29A74"/>
                </a:solidFill>
                <a:latin typeface="Oswald" charset="-52"/>
              </a:rPr>
              <a:t>народа</a:t>
            </a:r>
            <a:r>
              <a:rPr lang="en-US" sz="2854" spc="28" dirty="0">
                <a:solidFill>
                  <a:srgbClr val="C29A74"/>
                </a:solidFill>
                <a:latin typeface="Lato"/>
              </a:rPr>
              <a:t>. </a:t>
            </a:r>
            <a:r>
              <a:rPr lang="en-US" sz="2854" spc="28" dirty="0">
                <a:solidFill>
                  <a:srgbClr val="C29A74"/>
                </a:solidFill>
                <a:latin typeface="Arimo"/>
              </a:rPr>
              <a:t>​</a:t>
            </a: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0038" y="1028700"/>
            <a:ext cx="5195887" cy="8248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774700" sx="1000" sy="1000" algn="ctr" rotWithShape="0">
              <a:srgbClr val="000000"/>
            </a:outerShdw>
          </a:effectLst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78825"/>
            <a:ext cx="22240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 rot="16200000">
            <a:off x="-2103438" y="3305424"/>
            <a:ext cx="6964363" cy="241091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288" dirty="0">
                <a:solidFill>
                  <a:srgbClr val="FBFDF4"/>
                </a:solidFill>
                <a:latin typeface="Oswald"/>
              </a:rPr>
              <a:t>ПАШУТО, В. Т.                       АЛЕКСАНДР НЕВСКИЙ</a:t>
            </a:r>
            <a:r>
              <a:rPr lang="en-US" sz="3600" spc="288" dirty="0" smtClean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3600" spc="288" dirty="0">
                <a:solidFill>
                  <a:srgbClr val="FBFDF4"/>
                </a:solidFill>
                <a:latin typeface="Oswald"/>
              </a:rPr>
              <a:t>М., 1975. </a:t>
            </a:r>
            <a:r>
              <a:rPr lang="en-US" sz="1200" spc="96" dirty="0">
                <a:solidFill>
                  <a:srgbClr val="FBFDF4"/>
                </a:solidFill>
                <a:latin typeface="Arimo"/>
              </a:rPr>
              <a:t>​</a:t>
            </a:r>
          </a:p>
          <a:p>
            <a:pPr algn="ctr" fontAlgn="auto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96" dirty="0" err="1">
                <a:solidFill>
                  <a:srgbClr val="FBFDF4"/>
                </a:solidFill>
                <a:latin typeface="Oswald"/>
              </a:rPr>
              <a:t>Имеется</a:t>
            </a:r>
            <a:r>
              <a:rPr lang="en-US" sz="3200" spc="96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3200" spc="96" dirty="0" err="1">
                <a:solidFill>
                  <a:srgbClr val="FBFDF4"/>
                </a:solidFill>
                <a:latin typeface="Oswald"/>
              </a:rPr>
              <a:t>фонде</a:t>
            </a:r>
            <a:r>
              <a:rPr lang="en-US" sz="3200" spc="96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3200" spc="96" dirty="0" err="1">
                <a:solidFill>
                  <a:srgbClr val="FBFDF4"/>
                </a:solidFill>
                <a:latin typeface="Oswald"/>
              </a:rPr>
              <a:t>библиотеки</a:t>
            </a:r>
            <a:r>
              <a:rPr lang="en-US" sz="3200" spc="96" dirty="0">
                <a:solidFill>
                  <a:srgbClr val="FBFDF4"/>
                </a:solidFill>
                <a:latin typeface="Oswald"/>
              </a:rPr>
              <a:t>​</a:t>
            </a:r>
          </a:p>
          <a:p>
            <a:pPr algn="ctr" fontAlgn="auto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spc="96" dirty="0">
              <a:solidFill>
                <a:srgbClr val="FBFDF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1"/>
            <a:ext cx="7286612" cy="10001284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auto">
          <a:xfrm>
            <a:off x="0" y="8929714"/>
            <a:ext cx="7358050" cy="1071570"/>
          </a:xfrm>
          <a:prstGeom prst="rect">
            <a:avLst/>
          </a:prstGeom>
          <a:solidFill>
            <a:srgbClr val="C29A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 bwMode="auto">
          <a:xfrm>
            <a:off x="428564" y="9429780"/>
            <a:ext cx="6429420" cy="39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305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52" spc="188" dirty="0">
                <a:solidFill>
                  <a:srgbClr val="FBFDF4"/>
                </a:solidFill>
                <a:latin typeface="Oswald"/>
              </a:rPr>
              <a:t>САХАРОВ А.Н.  АЛЕКСАНДР НЕВСКИЙ. М., 2014. 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2" y="357154"/>
            <a:ext cx="5589588" cy="8218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>
            <a:off x="8051801" y="2033588"/>
            <a:ext cx="9236131" cy="6206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4438"/>
              </a:lnSpc>
            </a:pP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Александр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Невский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-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полководец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разгромивший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рыцарей-крестоносцев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апреле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1242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года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льду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Чудского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озера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и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тонкий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дипломат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искусно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отстаивавший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интересы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Отечества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перед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золотоордынским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ханом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За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защиту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православной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веры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он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канонизирован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а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учрежденным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его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честь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орденом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награждали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Российской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империи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и в СССР,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награждают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поныне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Российской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Федерации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.​</a:t>
            </a:r>
          </a:p>
          <a:p>
            <a:pPr algn="just">
              <a:lnSpc>
                <a:spcPts val="4438"/>
              </a:lnSpc>
            </a:pP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О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деятельности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этого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знаменитого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человека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рассказывает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доктор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исторических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наук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профессор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член-корреспондент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советник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РАН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Андрей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dirty="0" err="1">
                <a:solidFill>
                  <a:srgbClr val="FBFDF4"/>
                </a:solidFill>
                <a:latin typeface="Oswald" charset="-52"/>
              </a:rPr>
              <a:t>Сахаров</a:t>
            </a:r>
            <a:r>
              <a:rPr lang="en-US" sz="2850" dirty="0">
                <a:solidFill>
                  <a:srgbClr val="FBFDF4"/>
                </a:solidFill>
                <a:latin typeface="Oswald" charset="-52"/>
              </a:rPr>
              <a:t>.​</a:t>
            </a:r>
          </a:p>
          <a:p>
            <a:pPr>
              <a:lnSpc>
                <a:spcPts val="4438"/>
              </a:lnSpc>
            </a:pPr>
            <a:endParaRPr lang="en-US" sz="1300" dirty="0">
              <a:solidFill>
                <a:srgbClr val="FBFDF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3"/>
          <p:cNvSpPr>
            <a:spLocks noChangeArrowheads="1"/>
          </p:cNvSpPr>
          <p:nvPr/>
        </p:nvSpPr>
        <p:spPr bwMode="auto">
          <a:xfrm>
            <a:off x="0" y="8358210"/>
            <a:ext cx="10929949" cy="1571636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 bwMode="auto">
          <a:xfrm>
            <a:off x="1214382" y="8643962"/>
            <a:ext cx="8715375" cy="904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К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РИВОШЕЕВ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350" spc="24" dirty="0">
                <a:solidFill>
                  <a:srgbClr val="C29A74"/>
                </a:solidFill>
                <a:latin typeface="Oswald" charset="-52"/>
              </a:rPr>
              <a:t>Ю.В., 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С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ОКОЛОВ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350" spc="24" dirty="0">
                <a:solidFill>
                  <a:srgbClr val="C29A74"/>
                </a:solidFill>
                <a:latin typeface="Oswald" charset="-52"/>
              </a:rPr>
              <a:t>Р.А.   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А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ЛЕКСАНДР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 Н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ЕВСКИЙ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. Э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ПОХА И ПАМЯТЬ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: </a:t>
            </a:r>
            <a:r>
              <a:rPr lang="ru-RU" sz="2350" spc="24" dirty="0" smtClean="0">
                <a:solidFill>
                  <a:srgbClr val="C29A74"/>
                </a:solidFill>
                <a:latin typeface="Oswald" charset="-52"/>
              </a:rPr>
              <a:t>ИСТОРИЧЕСКИЕ ОЧЕРКИ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350" spc="24" dirty="0">
                <a:solidFill>
                  <a:srgbClr val="C29A74"/>
                </a:solidFill>
                <a:latin typeface="Oswald" charset="-52"/>
              </a:rPr>
              <a:t>СПб.,2018</a:t>
            </a:r>
            <a:r>
              <a:rPr lang="en-US" sz="2350" spc="24" dirty="0" smtClean="0">
                <a:solidFill>
                  <a:srgbClr val="C29A74"/>
                </a:solidFill>
                <a:latin typeface="Oswald" charset="-52"/>
              </a:rPr>
              <a:t>.</a:t>
            </a:r>
            <a:endParaRPr lang="en-US" sz="2350" spc="24" dirty="0">
              <a:solidFill>
                <a:srgbClr val="C29A74"/>
              </a:solidFill>
              <a:latin typeface="Oswald" charset="-52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8988" y="369888"/>
            <a:ext cx="6577012" cy="9547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928630" y="1071534"/>
            <a:ext cx="9286940" cy="6835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07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В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книге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проанализированы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детали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биографии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политической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деятельности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одного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из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наиболее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известных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древнерусских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князей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—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Александра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Невского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Особенное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внимание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авторов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привлекли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дискуссионные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проблемы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связанные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с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тематикой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исследования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полемика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вокруг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которых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не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только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не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утихает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но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с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годами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становится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все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более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острой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Эти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же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спорные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вопросы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зачастую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порождают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разного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рода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мифы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домыслы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появление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которых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объясняется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в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том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числе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особым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восприятием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феномена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этого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деятеля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отечественной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истории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современном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90" dirty="0" err="1">
                <a:solidFill>
                  <a:srgbClr val="FBFDF4"/>
                </a:solidFill>
                <a:latin typeface="Oswald" charset="-52"/>
              </a:rPr>
              <a:t>обществе</a:t>
            </a:r>
            <a:r>
              <a:rPr lang="en-US" sz="2850" spc="90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​</a:t>
            </a:r>
          </a:p>
          <a:p>
            <a:pPr algn="just" fontAlgn="auto">
              <a:lnSpc>
                <a:spcPts val="407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Издание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адресовано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ученым-специалистам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всем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кто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интересуется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историей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нашей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Родины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ее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виднейших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18" dirty="0" err="1">
                <a:solidFill>
                  <a:srgbClr val="FBFDF4"/>
                </a:solidFill>
                <a:latin typeface="Oswald" charset="-52"/>
              </a:rPr>
              <a:t>представителей</a:t>
            </a:r>
            <a:r>
              <a:rPr lang="en-US" sz="2850" spc="18" dirty="0">
                <a:solidFill>
                  <a:srgbClr val="FBFDF4"/>
                </a:solidFill>
                <a:latin typeface="Oswald" charset="-52"/>
              </a:rPr>
              <a:t>. ​</a:t>
            </a:r>
            <a:endParaRPr lang="en-US" sz="2850" spc="18" dirty="0">
              <a:solidFill>
                <a:srgbClr val="FBFDF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7389813" cy="10286999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20" y="500030"/>
            <a:ext cx="4927600" cy="73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0" y="8166100"/>
            <a:ext cx="9010650" cy="2120900"/>
          </a:xfrm>
          <a:prstGeom prst="rect">
            <a:avLst/>
          </a:prstGeom>
          <a:solidFill>
            <a:srgbClr val="C29A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 bwMode="auto">
          <a:xfrm>
            <a:off x="571440" y="8358210"/>
            <a:ext cx="6465888" cy="1731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26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7" spc="163" dirty="0" smtClean="0">
                <a:solidFill>
                  <a:srgbClr val="FBFDF4"/>
                </a:solidFill>
                <a:latin typeface="Oswald"/>
              </a:rPr>
              <a:t>КНЯЗЬ </a:t>
            </a:r>
            <a:r>
              <a:rPr lang="en-US" sz="2047" spc="163" dirty="0">
                <a:solidFill>
                  <a:srgbClr val="FBFDF4"/>
                </a:solidFill>
                <a:latin typeface="Oswald"/>
              </a:rPr>
              <a:t>АЛЕКСАНДР НЕВСКИЙ И ЕГО ЭПОХА : ИССЛЕДОВАНИЯ И МАТЕРИАЛЫ/ РЕД. БЕГУНОВ Ю.К., КИРПИЧНИКОВ А.Н. СПБ., 1995. </a:t>
            </a:r>
            <a:r>
              <a:rPr lang="en-US" sz="696" spc="55" dirty="0">
                <a:solidFill>
                  <a:srgbClr val="FBFDF4"/>
                </a:solidFill>
                <a:latin typeface="Arimo"/>
              </a:rPr>
              <a:t>​</a:t>
            </a:r>
          </a:p>
          <a:p>
            <a:pPr algn="ctr" fontAlgn="auto">
              <a:lnSpc>
                <a:spcPts val="26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55" dirty="0" err="1">
                <a:solidFill>
                  <a:srgbClr val="FBFDF4"/>
                </a:solidFill>
                <a:latin typeface="Oswald"/>
              </a:rPr>
              <a:t>Имеется</a:t>
            </a:r>
            <a:r>
              <a:rPr lang="en-US" sz="2400" spc="55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2400" spc="55" dirty="0" err="1">
                <a:solidFill>
                  <a:srgbClr val="FBFDF4"/>
                </a:solidFill>
                <a:latin typeface="Oswald"/>
              </a:rPr>
              <a:t>фонде</a:t>
            </a:r>
            <a:r>
              <a:rPr lang="en-US" sz="2400" spc="55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400" spc="55" dirty="0" err="1">
                <a:solidFill>
                  <a:srgbClr val="FBFDF4"/>
                </a:solidFill>
                <a:latin typeface="Oswald"/>
              </a:rPr>
              <a:t>библиотеки</a:t>
            </a:r>
            <a:endParaRPr lang="en-US" sz="2400" spc="55" dirty="0">
              <a:solidFill>
                <a:srgbClr val="FBFDF4"/>
              </a:solidFill>
              <a:latin typeface="Oswald"/>
            </a:endParaRPr>
          </a:p>
          <a:p>
            <a:pPr fontAlgn="auto">
              <a:lnSpc>
                <a:spcPts val="2661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96" spc="55" dirty="0">
              <a:solidFill>
                <a:srgbClr val="FBFDF4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72430" y="857220"/>
            <a:ext cx="9215502" cy="6796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Книга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основана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материалах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международной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научной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конференции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посвященной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750-летию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Невской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битвы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году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Александра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Невского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Читатель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найдет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в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сборнике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новые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факты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касающиеся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жизни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деятельности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Александра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Невского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а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также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материалы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по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военной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истории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Руси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Европы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по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истории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литературы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искусства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архитектуры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XIII в. и т. д. В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статьях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рассматриваются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как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новые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исторические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концепции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так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традиционные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взгляды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историков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Невскую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битву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.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Книга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рассчитана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как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специалистов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так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на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широкого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читателя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,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интересующегося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историей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Руси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 и </a:t>
            </a:r>
            <a:r>
              <a:rPr lang="en-US" sz="2850" spc="35" dirty="0" err="1">
                <a:solidFill>
                  <a:srgbClr val="FBFDF4"/>
                </a:solidFill>
                <a:latin typeface="Oswald" charset="-52"/>
              </a:rPr>
              <a:t>Европы</a:t>
            </a:r>
            <a:r>
              <a:rPr lang="en-US" sz="2850" spc="35" dirty="0">
                <a:solidFill>
                  <a:srgbClr val="FBFDF4"/>
                </a:solidFill>
                <a:latin typeface="Oswald" charset="-52"/>
              </a:rPr>
              <a:t>. 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2944" y="857220"/>
            <a:ext cx="9186870" cy="6283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ts val="492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Книга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известного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писателя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Бориса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Васильева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"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Александр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Невский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"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продолжает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его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цикл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исторических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романов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о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русских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князьях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Главный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герой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этой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книги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-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князь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Александр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Невский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легендарная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личность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отечественной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истории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Талантливый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полководец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и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отважный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воин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он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сумел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победить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шведов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Неве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разгромить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войска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Тевтонского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ордена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считавшиеся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непобедимыми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до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Ледового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побоища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Искусный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дипломат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он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вел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тонкую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политику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отношении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Золотой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Орды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что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позволило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Руси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собраться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с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силами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после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разорительных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татарских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09" dirty="0" err="1">
                <a:solidFill>
                  <a:srgbClr val="FBFDF4"/>
                </a:solidFill>
                <a:latin typeface="Oswald"/>
              </a:rPr>
              <a:t>набегов</a:t>
            </a:r>
            <a:r>
              <a:rPr lang="en-US" sz="2850" spc="109" dirty="0">
                <a:solidFill>
                  <a:srgbClr val="FBFDF4"/>
                </a:solidFill>
                <a:latin typeface="Oswald"/>
              </a:rPr>
              <a:t>.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738" y="608013"/>
            <a:ext cx="6354762" cy="914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8308975"/>
            <a:ext cx="11234738" cy="1443039"/>
            <a:chOff x="0" y="0"/>
            <a:chExt cx="14979684" cy="1926036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979684" cy="1926036"/>
            </a:xfrm>
            <a:prstGeom prst="rect">
              <a:avLst/>
            </a:prstGeom>
            <a:solidFill>
              <a:srgbClr val="FBF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19180" y="733157"/>
              <a:ext cx="12029044" cy="77023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spc="30" dirty="0">
                  <a:solidFill>
                    <a:srgbClr val="C29A74"/>
                  </a:solidFill>
                  <a:latin typeface="Lato"/>
                </a:rPr>
                <a:t>     </a:t>
              </a:r>
              <a:r>
                <a:rPr lang="en-US" sz="3000" spc="30" dirty="0" smtClean="0">
                  <a:solidFill>
                    <a:srgbClr val="C29A74"/>
                  </a:solidFill>
                  <a:latin typeface="Oswald" charset="-52"/>
                </a:rPr>
                <a:t>В</a:t>
              </a:r>
              <a:r>
                <a:rPr lang="ru-RU" sz="3000" spc="30" dirty="0" smtClean="0">
                  <a:solidFill>
                    <a:srgbClr val="C29A74"/>
                  </a:solidFill>
                  <a:latin typeface="Oswald" charset="-52"/>
                </a:rPr>
                <a:t>АСИЛЬЕВ</a:t>
              </a:r>
              <a:r>
                <a:rPr lang="en-US" sz="3000" spc="30" dirty="0" smtClean="0">
                  <a:solidFill>
                    <a:srgbClr val="C29A74"/>
                  </a:solidFill>
                  <a:latin typeface="Oswald" charset="-52"/>
                </a:rPr>
                <a:t> </a:t>
              </a:r>
              <a:r>
                <a:rPr lang="en-US" sz="3000" spc="30" dirty="0">
                  <a:solidFill>
                    <a:srgbClr val="C29A74"/>
                  </a:solidFill>
                  <a:latin typeface="Oswald" charset="-52"/>
                </a:rPr>
                <a:t>Б.Л.      </a:t>
              </a:r>
              <a:r>
                <a:rPr lang="en-US" sz="3000" spc="30" dirty="0" smtClean="0">
                  <a:solidFill>
                    <a:srgbClr val="C29A74"/>
                  </a:solidFill>
                  <a:latin typeface="Oswald" charset="-52"/>
                </a:rPr>
                <a:t>А</a:t>
              </a:r>
              <a:r>
                <a:rPr lang="ru-RU" sz="3000" spc="30" dirty="0" smtClean="0">
                  <a:solidFill>
                    <a:srgbClr val="C29A74"/>
                  </a:solidFill>
                  <a:latin typeface="Oswald" charset="-52"/>
                </a:rPr>
                <a:t>ЛЕКСАНДР</a:t>
              </a:r>
              <a:r>
                <a:rPr lang="en-US" sz="3000" spc="30" dirty="0" smtClean="0">
                  <a:solidFill>
                    <a:srgbClr val="C29A74"/>
                  </a:solidFill>
                  <a:latin typeface="Oswald" charset="-52"/>
                </a:rPr>
                <a:t> Н</a:t>
              </a:r>
              <a:r>
                <a:rPr lang="ru-RU" sz="3000" spc="30" dirty="0" smtClean="0">
                  <a:solidFill>
                    <a:srgbClr val="C29A74"/>
                  </a:solidFill>
                  <a:latin typeface="Oswald" charset="-52"/>
                </a:rPr>
                <a:t>ЕВСКИЙ</a:t>
              </a:r>
              <a:r>
                <a:rPr lang="en-US" sz="3000" spc="30" dirty="0" smtClean="0">
                  <a:solidFill>
                    <a:srgbClr val="C29A74"/>
                  </a:solidFill>
                  <a:latin typeface="Oswald" charset="-52"/>
                </a:rPr>
                <a:t>. </a:t>
              </a:r>
              <a:r>
                <a:rPr lang="en-US" sz="3000" spc="30" dirty="0">
                  <a:solidFill>
                    <a:srgbClr val="C29A74"/>
                  </a:solidFill>
                  <a:latin typeface="Oswald" charset="-52"/>
                </a:rPr>
                <a:t>М., 2006.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7424738" y="0"/>
            <a:ext cx="10856912" cy="8959850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46063"/>
            <a:ext cx="5407025" cy="8774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4488" y="7637463"/>
            <a:ext cx="26019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8143868" y="1071534"/>
            <a:ext cx="9498012" cy="68912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Историческая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трилогия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(«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Княжич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», «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Князь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», «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Устроитель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»)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Сергея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Мосияша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посвящена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выдающемуся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государственному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деятелю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Древней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Руси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-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князю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Александру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Невскому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.​</a:t>
            </a:r>
          </a:p>
          <a:p>
            <a:pPr algn="just" fontAlgn="auto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Богатый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могучий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Новгород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Город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преуспевающих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купцов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смелых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воинов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искусных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ремесленников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мудрых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монахов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Этот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город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-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желанная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цель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для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соседей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с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Запада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-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немецких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рыцарей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Тевтонского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Ливонского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орденов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покорителей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Прибалтики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огнем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мечом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диктующих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свою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волю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побежденным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.​</a:t>
            </a:r>
          </a:p>
          <a:p>
            <a:pPr algn="just" fontAlgn="auto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Но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Новгород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не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собирается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покорно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преклоняться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перед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иноземными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захватчиками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Русскую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рать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ведет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смелый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воин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и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гениальный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полководец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князь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Александр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Невский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,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имя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которого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навеки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войдет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в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историю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799" spc="223" dirty="0" err="1">
                <a:solidFill>
                  <a:srgbClr val="C29A74"/>
                </a:solidFill>
                <a:latin typeface="Oswald" charset="-52"/>
              </a:rPr>
              <a:t>Руси</a:t>
            </a:r>
            <a:r>
              <a:rPr lang="en-US" sz="2799" spc="223" dirty="0">
                <a:solidFill>
                  <a:srgbClr val="C29A74"/>
                </a:solidFill>
                <a:latin typeface="Oswald" charset="-52"/>
              </a:rPr>
              <a:t>.</a:t>
            </a:r>
            <a:r>
              <a:rPr lang="en-US" sz="2799" spc="223" dirty="0">
                <a:solidFill>
                  <a:srgbClr val="C29A74"/>
                </a:solidFill>
                <a:latin typeface="Arimo Italics"/>
              </a:rPr>
              <a:t>​</a:t>
            </a:r>
          </a:p>
          <a:p>
            <a:pPr fontAlgn="auto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799" spc="223" dirty="0">
              <a:solidFill>
                <a:srgbClr val="C29A74"/>
              </a:solidFill>
              <a:latin typeface="Arimo Italics"/>
            </a:endParaRPr>
          </a:p>
        </p:txBody>
      </p:sp>
      <p:pic>
        <p:nvPicPr>
          <p:cNvPr id="2048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0563" y="8337550"/>
            <a:ext cx="16621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/>
        </p:nvSpPr>
        <p:spPr>
          <a:xfrm>
            <a:off x="123825" y="9204361"/>
            <a:ext cx="6907213" cy="115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97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99" dirty="0">
                <a:solidFill>
                  <a:srgbClr val="FBFDF4"/>
                </a:solidFill>
                <a:latin typeface="Oswald"/>
              </a:rPr>
              <a:t>МОСИЯШ С. АЛЕКСАНДР </a:t>
            </a:r>
            <a:r>
              <a:rPr lang="en-US" sz="2500" spc="99" dirty="0" smtClean="0">
                <a:solidFill>
                  <a:srgbClr val="FBFDF4"/>
                </a:solidFill>
                <a:latin typeface="Oswald"/>
              </a:rPr>
              <a:t>НЕВС</a:t>
            </a:r>
            <a:r>
              <a:rPr lang="ru-RU" sz="2500" spc="99" dirty="0" smtClean="0">
                <a:solidFill>
                  <a:srgbClr val="FBFDF4"/>
                </a:solidFill>
                <a:latin typeface="Oswald"/>
              </a:rPr>
              <a:t>К</a:t>
            </a:r>
            <a:r>
              <a:rPr lang="en-US" sz="2500" spc="99" dirty="0" smtClean="0">
                <a:solidFill>
                  <a:srgbClr val="FBFDF4"/>
                </a:solidFill>
                <a:latin typeface="Oswald"/>
              </a:rPr>
              <a:t>ИЙ </a:t>
            </a:r>
            <a:r>
              <a:rPr lang="en-US" sz="2700" spc="19" dirty="0" smtClean="0">
                <a:solidFill>
                  <a:srgbClr val="FBFDF4"/>
                </a:solidFill>
                <a:latin typeface="Oswald"/>
              </a:rPr>
              <a:t>К</a:t>
            </a:r>
            <a:r>
              <a:rPr lang="ru-RU" sz="2700" spc="19" dirty="0" smtClean="0">
                <a:solidFill>
                  <a:srgbClr val="FBFDF4"/>
                </a:solidFill>
                <a:latin typeface="Oswald"/>
              </a:rPr>
              <a:t>ИШИНЕВ</a:t>
            </a:r>
            <a:r>
              <a:rPr lang="en-US" sz="2700" spc="19" dirty="0" smtClean="0">
                <a:solidFill>
                  <a:srgbClr val="FBFDF4"/>
                </a:solidFill>
                <a:latin typeface="Oswald"/>
              </a:rPr>
              <a:t>.,</a:t>
            </a:r>
            <a:r>
              <a:rPr lang="en-US" sz="2700" spc="19" dirty="0">
                <a:solidFill>
                  <a:srgbClr val="FBFDF4"/>
                </a:solidFill>
                <a:latin typeface="Oswald"/>
              </a:rPr>
              <a:t>1988.​</a:t>
            </a:r>
          </a:p>
          <a:p>
            <a:pPr algn="ctr" fontAlgn="auto">
              <a:lnSpc>
                <a:spcPts val="297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spc="19" dirty="0" err="1">
                <a:solidFill>
                  <a:srgbClr val="FBFDF4"/>
                </a:solidFill>
                <a:latin typeface="Oswald"/>
              </a:rPr>
              <a:t>Имеется</a:t>
            </a:r>
            <a:r>
              <a:rPr lang="en-US" sz="2700" spc="19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2700" spc="19" dirty="0" err="1">
                <a:solidFill>
                  <a:srgbClr val="FBFDF4"/>
                </a:solidFill>
                <a:latin typeface="Oswald"/>
              </a:rPr>
              <a:t>фонде</a:t>
            </a:r>
            <a:r>
              <a:rPr lang="en-US" sz="2700" spc="19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700" spc="19" dirty="0" err="1">
                <a:solidFill>
                  <a:srgbClr val="FBFDF4"/>
                </a:solidFill>
                <a:latin typeface="Oswald"/>
              </a:rPr>
              <a:t>библиотеки</a:t>
            </a:r>
            <a:endParaRPr lang="en-US" sz="2700" spc="19" dirty="0">
              <a:solidFill>
                <a:srgbClr val="FBFDF4"/>
              </a:solidFill>
              <a:latin typeface="Oswald"/>
              <a:ea typeface="Arimo"/>
              <a:cs typeface="Arimo"/>
            </a:endParaRPr>
          </a:p>
          <a:p>
            <a:pPr algn="ctr" fontAlgn="auto">
              <a:lnSpc>
                <a:spcPts val="2973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700" spc="19" dirty="0">
              <a:solidFill>
                <a:srgbClr val="FBFDF4"/>
              </a:solidFill>
              <a:latin typeface="Arimo"/>
              <a:ea typeface="Arimo"/>
              <a:cs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3"/>
          <p:cNvSpPr>
            <a:spLocks noChangeArrowheads="1"/>
          </p:cNvSpPr>
          <p:nvPr/>
        </p:nvSpPr>
        <p:spPr bwMode="auto">
          <a:xfrm>
            <a:off x="9759964" y="8429648"/>
            <a:ext cx="8528036" cy="1857352"/>
          </a:xfrm>
          <a:prstGeom prst="rect">
            <a:avLst/>
          </a:prstGeom>
          <a:solidFill>
            <a:srgbClr val="FBFD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 bwMode="auto">
          <a:xfrm>
            <a:off x="10429884" y="8929714"/>
            <a:ext cx="7342187" cy="94897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 spc="24" dirty="0">
                <a:solidFill>
                  <a:srgbClr val="C29A74"/>
                </a:solidFill>
                <a:latin typeface="Lato"/>
              </a:rPr>
              <a:t>  </a:t>
            </a:r>
            <a:r>
              <a:rPr lang="en-US" sz="2499" spc="24" dirty="0" smtClean="0">
                <a:solidFill>
                  <a:srgbClr val="C29A74"/>
                </a:solidFill>
                <a:latin typeface="Oswald" charset="-52"/>
              </a:rPr>
              <a:t>Д</a:t>
            </a:r>
            <a:r>
              <a:rPr lang="ru-RU" sz="2499" spc="24" dirty="0" smtClean="0">
                <a:solidFill>
                  <a:srgbClr val="C29A74"/>
                </a:solidFill>
                <a:latin typeface="Oswald" charset="-52"/>
              </a:rPr>
              <a:t>ЕГТЯРЕВ</a:t>
            </a:r>
            <a:r>
              <a:rPr lang="en-US" sz="2499" spc="24" dirty="0" smtClean="0">
                <a:solidFill>
                  <a:srgbClr val="C29A74"/>
                </a:solidFill>
                <a:latin typeface="Oswald" charset="-52"/>
              </a:rPr>
              <a:t> </a:t>
            </a:r>
            <a:r>
              <a:rPr lang="en-US" sz="2499" spc="24" dirty="0">
                <a:solidFill>
                  <a:srgbClr val="C29A74"/>
                </a:solidFill>
                <a:latin typeface="Oswald" charset="-52"/>
              </a:rPr>
              <a:t>А.  </a:t>
            </a:r>
            <a:r>
              <a:rPr lang="en-US" sz="2499" spc="24" dirty="0" smtClean="0">
                <a:solidFill>
                  <a:srgbClr val="C29A74"/>
                </a:solidFill>
                <a:latin typeface="Oswald" charset="-52"/>
              </a:rPr>
              <a:t>З</a:t>
            </a:r>
            <a:r>
              <a:rPr lang="ru-RU" sz="2499" spc="24" dirty="0" smtClean="0">
                <a:solidFill>
                  <a:srgbClr val="C29A74"/>
                </a:solidFill>
                <a:latin typeface="Oswald" charset="-52"/>
              </a:rPr>
              <a:t>АСТУПНИК ОТЕЧЕСТВА</a:t>
            </a:r>
            <a:r>
              <a:rPr lang="en-US" sz="2499" spc="24" dirty="0" smtClean="0">
                <a:solidFill>
                  <a:srgbClr val="C29A74"/>
                </a:solidFill>
                <a:latin typeface="Oswald" charset="-52"/>
              </a:rPr>
              <a:t>. 750-</a:t>
            </a:r>
            <a:r>
              <a:rPr lang="ru-RU" sz="2499" spc="24" dirty="0" smtClean="0">
                <a:solidFill>
                  <a:srgbClr val="C29A74"/>
                </a:solidFill>
                <a:latin typeface="Oswald" charset="-52"/>
              </a:rPr>
              <a:t>ЛЕТИЮ БИТВЫ НА НЕВЕ ПОСВЯЩАЕТСЯ: БЫЛЬ</a:t>
            </a:r>
            <a:r>
              <a:rPr lang="en-US" sz="2499" spc="24" dirty="0" smtClean="0">
                <a:solidFill>
                  <a:srgbClr val="C29A74"/>
                </a:solidFill>
                <a:latin typeface="Oswald" charset="-52"/>
              </a:rPr>
              <a:t>. </a:t>
            </a:r>
            <a:r>
              <a:rPr lang="en-US" sz="2499" spc="24" dirty="0">
                <a:solidFill>
                  <a:srgbClr val="C29A74"/>
                </a:solidFill>
                <a:latin typeface="Oswald" charset="-52"/>
              </a:rPr>
              <a:t>Л., 1990.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8738" y="512763"/>
            <a:ext cx="577056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1000068" y="1857352"/>
            <a:ext cx="9561513" cy="52792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602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Книга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посвящена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битве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на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Неве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и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ее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главному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участнику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новгородскому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князю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Александру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Ярославичу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. В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ней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описан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дар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полководца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счастливо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соединившийся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в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Александре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Ярославиче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с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политическим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талантом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и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дипломатическими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достоинствами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Лишь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мудрое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и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тонкое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сочетание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боевых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и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политических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усилий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помноженное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на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дипломатическое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искусство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,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могли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увести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Русь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от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гибельной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 </a:t>
            </a:r>
            <a:r>
              <a:rPr lang="en-US" sz="2850" spc="133" dirty="0" err="1">
                <a:solidFill>
                  <a:srgbClr val="FBFDF4"/>
                </a:solidFill>
                <a:latin typeface="Oswald"/>
              </a:rPr>
              <a:t>судьбы</a:t>
            </a:r>
            <a:r>
              <a:rPr lang="en-US" sz="2850" spc="133" dirty="0">
                <a:solidFill>
                  <a:srgbClr val="FBFDF4"/>
                </a:solidFill>
                <a:latin typeface="Oswald"/>
              </a:rPr>
              <a:t>. </a:t>
            </a:r>
            <a:r>
              <a:rPr lang="en-US" sz="892" spc="26" dirty="0">
                <a:solidFill>
                  <a:srgbClr val="FBFDF4"/>
                </a:solidFill>
                <a:latin typeface="Arimo"/>
              </a:rPr>
              <a:t>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983</Words>
  <Application>Microsoft Office PowerPoint</Application>
  <PresentationFormat>Произвольный</PresentationFormat>
  <Paragraphs>43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Oswald Bold</vt:lpstr>
      <vt:lpstr>Arimo Italics</vt:lpstr>
      <vt:lpstr>Oswald</vt:lpstr>
      <vt:lpstr>Arimo</vt:lpstr>
      <vt:lpstr>Lato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ЯРОСЛАВОВИЧ НЕВСКИЙ (1220(21)-1263)</dc:title>
  <cp:lastModifiedBy>EAntonova</cp:lastModifiedBy>
  <cp:revision>48</cp:revision>
  <dcterms:created xsi:type="dcterms:W3CDTF">2006-08-16T00:00:00Z</dcterms:created>
  <dcterms:modified xsi:type="dcterms:W3CDTF">2021-10-06T06:58:15Z</dcterms:modified>
</cp:coreProperties>
</file>